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3"/>
  </p:notesMasterIdLst>
  <p:sldIdLst>
    <p:sldId id="256" r:id="rId2"/>
  </p:sldIdLst>
  <p:sldSz cx="6983413" cy="3419475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077">
          <p15:clr>
            <a:srgbClr val="A4A3A4"/>
          </p15:clr>
        </p15:guide>
        <p15:guide id="2" pos="220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41"/>
    <p:restoredTop sz="93675"/>
  </p:normalViewPr>
  <p:slideViewPr>
    <p:cSldViewPr snapToGrid="0">
      <p:cViewPr>
        <p:scale>
          <a:sx n="171" d="100"/>
          <a:sy n="171" d="100"/>
        </p:scale>
        <p:origin x="1480" y="920"/>
      </p:cViewPr>
      <p:guideLst>
        <p:guide orient="horz" pos="1077"/>
        <p:guide pos="220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tiff>
</file>

<file path=ppt/media/image13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-71923" y="685800"/>
            <a:ext cx="7002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41158b7f7c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-71438" y="685800"/>
            <a:ext cx="7002463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41158b7f7c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238076" y="495080"/>
            <a:ext cx="6507900" cy="1364700"/>
          </a:xfrm>
          <a:prstGeom prst="rect">
            <a:avLst/>
          </a:prstGeom>
        </p:spPr>
        <p:txBody>
          <a:bodyPr spcFirstLastPara="1" wrap="square" lIns="62025" tIns="62025" rIns="62025" bIns="620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238070" y="1884458"/>
            <a:ext cx="6507900" cy="527100"/>
          </a:xfrm>
          <a:prstGeom prst="rect">
            <a:avLst/>
          </a:prstGeom>
        </p:spPr>
        <p:txBody>
          <a:bodyPr spcFirstLastPara="1" wrap="square" lIns="62025" tIns="62025" rIns="62025" bIns="620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6471090" y="3100652"/>
            <a:ext cx="419100" cy="261600"/>
          </a:xfrm>
          <a:prstGeom prst="rect">
            <a:avLst/>
          </a:prstGeom>
        </p:spPr>
        <p:txBody>
          <a:bodyPr spcFirstLastPara="1" wrap="square" lIns="62025" tIns="62025" rIns="62025" bIns="620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238070" y="735481"/>
            <a:ext cx="6507900" cy="1305600"/>
          </a:xfrm>
          <a:prstGeom prst="rect">
            <a:avLst/>
          </a:prstGeom>
        </p:spPr>
        <p:txBody>
          <a:bodyPr spcFirstLastPara="1" wrap="square" lIns="62025" tIns="62025" rIns="62025" bIns="620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8200"/>
              <a:buNone/>
              <a:defRPr sz="8200"/>
            </a:lvl1pPr>
            <a:lvl2pPr lvl="1" algn="ctr">
              <a:spcBef>
                <a:spcPts val="0"/>
              </a:spcBef>
              <a:spcAft>
                <a:spcPts val="0"/>
              </a:spcAft>
              <a:buSzPts val="8200"/>
              <a:buNone/>
              <a:defRPr sz="8200"/>
            </a:lvl2pPr>
            <a:lvl3pPr lvl="2" algn="ctr">
              <a:spcBef>
                <a:spcPts val="0"/>
              </a:spcBef>
              <a:spcAft>
                <a:spcPts val="0"/>
              </a:spcAft>
              <a:buSzPts val="8200"/>
              <a:buNone/>
              <a:defRPr sz="8200"/>
            </a:lvl3pPr>
            <a:lvl4pPr lvl="3" algn="ctr">
              <a:spcBef>
                <a:spcPts val="0"/>
              </a:spcBef>
              <a:spcAft>
                <a:spcPts val="0"/>
              </a:spcAft>
              <a:buSzPts val="8200"/>
              <a:buNone/>
              <a:defRPr sz="8200"/>
            </a:lvl4pPr>
            <a:lvl5pPr lvl="4" algn="ctr">
              <a:spcBef>
                <a:spcPts val="0"/>
              </a:spcBef>
              <a:spcAft>
                <a:spcPts val="0"/>
              </a:spcAft>
              <a:buSzPts val="8200"/>
              <a:buNone/>
              <a:defRPr sz="8200"/>
            </a:lvl5pPr>
            <a:lvl6pPr lvl="5" algn="ctr">
              <a:spcBef>
                <a:spcPts val="0"/>
              </a:spcBef>
              <a:spcAft>
                <a:spcPts val="0"/>
              </a:spcAft>
              <a:buSzPts val="8200"/>
              <a:buNone/>
              <a:defRPr sz="8200"/>
            </a:lvl6pPr>
            <a:lvl7pPr lvl="6" algn="ctr">
              <a:spcBef>
                <a:spcPts val="0"/>
              </a:spcBef>
              <a:spcAft>
                <a:spcPts val="0"/>
              </a:spcAft>
              <a:buSzPts val="8200"/>
              <a:buNone/>
              <a:defRPr sz="8200"/>
            </a:lvl7pPr>
            <a:lvl8pPr lvl="7" algn="ctr">
              <a:spcBef>
                <a:spcPts val="0"/>
              </a:spcBef>
              <a:spcAft>
                <a:spcPts val="0"/>
              </a:spcAft>
              <a:buSzPts val="8200"/>
              <a:buNone/>
              <a:defRPr sz="8200"/>
            </a:lvl8pPr>
            <a:lvl9pPr lvl="8" algn="ctr">
              <a:spcBef>
                <a:spcPts val="0"/>
              </a:spcBef>
              <a:spcAft>
                <a:spcPts val="0"/>
              </a:spcAft>
              <a:buSzPts val="8200"/>
              <a:buNone/>
              <a:defRPr sz="82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238070" y="2095968"/>
            <a:ext cx="6507900" cy="864900"/>
          </a:xfrm>
          <a:prstGeom prst="rect">
            <a:avLst/>
          </a:prstGeom>
        </p:spPr>
        <p:txBody>
          <a:bodyPr spcFirstLastPara="1" wrap="square" lIns="62025" tIns="62025" rIns="62025" bIns="62025" anchor="t" anchorCtr="0"/>
          <a:lstStyle>
            <a:lvl1pPr marL="457200" lvl="0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285750" algn="ctr">
              <a:spcBef>
                <a:spcPts val="110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 algn="ctr">
              <a:spcBef>
                <a:spcPts val="110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 algn="ctr">
              <a:spcBef>
                <a:spcPts val="110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 algn="ctr">
              <a:spcBef>
                <a:spcPts val="110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 algn="ctr">
              <a:spcBef>
                <a:spcPts val="110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 algn="ctr">
              <a:spcBef>
                <a:spcPts val="110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 algn="ctr">
              <a:spcBef>
                <a:spcPts val="110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 algn="ctr">
              <a:spcBef>
                <a:spcPts val="1100"/>
              </a:spcBef>
              <a:spcAft>
                <a:spcPts val="110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6471090" y="3100652"/>
            <a:ext cx="419100" cy="261600"/>
          </a:xfrm>
          <a:prstGeom prst="rect">
            <a:avLst/>
          </a:prstGeom>
        </p:spPr>
        <p:txBody>
          <a:bodyPr spcFirstLastPara="1" wrap="square" lIns="62025" tIns="62025" rIns="62025" bIns="620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6471090" y="3100652"/>
            <a:ext cx="419100" cy="261600"/>
          </a:xfrm>
          <a:prstGeom prst="rect">
            <a:avLst/>
          </a:prstGeom>
        </p:spPr>
        <p:txBody>
          <a:bodyPr spcFirstLastPara="1" wrap="square" lIns="62025" tIns="62025" rIns="62025" bIns="620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238070" y="1430136"/>
            <a:ext cx="6507900" cy="559800"/>
          </a:xfrm>
          <a:prstGeom prst="rect">
            <a:avLst/>
          </a:prstGeom>
        </p:spPr>
        <p:txBody>
          <a:bodyPr spcFirstLastPara="1" wrap="square" lIns="62025" tIns="62025" rIns="62025" bIns="620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6471090" y="3100652"/>
            <a:ext cx="419100" cy="261600"/>
          </a:xfrm>
          <a:prstGeom prst="rect">
            <a:avLst/>
          </a:prstGeom>
        </p:spPr>
        <p:txBody>
          <a:bodyPr spcFirstLastPara="1" wrap="square" lIns="62025" tIns="62025" rIns="62025" bIns="620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238070" y="295905"/>
            <a:ext cx="6507900" cy="380700"/>
          </a:xfrm>
          <a:prstGeom prst="rect">
            <a:avLst/>
          </a:prstGeom>
        </p:spPr>
        <p:txBody>
          <a:bodyPr spcFirstLastPara="1" wrap="square" lIns="62025" tIns="62025" rIns="62025" bIns="620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238070" y="766300"/>
            <a:ext cx="6507900" cy="2271600"/>
          </a:xfrm>
          <a:prstGeom prst="rect">
            <a:avLst/>
          </a:prstGeom>
        </p:spPr>
        <p:txBody>
          <a:bodyPr spcFirstLastPara="1" wrap="square" lIns="62025" tIns="62025" rIns="62025" bIns="620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285750">
              <a:spcBef>
                <a:spcPts val="110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110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110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110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110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110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110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1100"/>
              </a:spcBef>
              <a:spcAft>
                <a:spcPts val="110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6471090" y="3100652"/>
            <a:ext cx="419100" cy="261600"/>
          </a:xfrm>
          <a:prstGeom prst="rect">
            <a:avLst/>
          </a:prstGeom>
        </p:spPr>
        <p:txBody>
          <a:bodyPr spcFirstLastPara="1" wrap="square" lIns="62025" tIns="62025" rIns="62025" bIns="620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238070" y="295905"/>
            <a:ext cx="6507900" cy="380700"/>
          </a:xfrm>
          <a:prstGeom prst="rect">
            <a:avLst/>
          </a:prstGeom>
        </p:spPr>
        <p:txBody>
          <a:bodyPr spcFirstLastPara="1" wrap="square" lIns="62025" tIns="62025" rIns="62025" bIns="620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238070" y="766300"/>
            <a:ext cx="3054900" cy="2271600"/>
          </a:xfrm>
          <a:prstGeom prst="rect">
            <a:avLst/>
          </a:prstGeom>
        </p:spPr>
        <p:txBody>
          <a:bodyPr spcFirstLastPara="1" wrap="square" lIns="62025" tIns="62025" rIns="62025" bIns="62025" anchor="t" anchorCtr="0"/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marL="914400" lvl="1" indent="-279400">
              <a:spcBef>
                <a:spcPts val="110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>
              <a:spcBef>
                <a:spcPts val="110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>
              <a:spcBef>
                <a:spcPts val="110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>
              <a:spcBef>
                <a:spcPts val="110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>
              <a:spcBef>
                <a:spcPts val="110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>
              <a:spcBef>
                <a:spcPts val="110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>
              <a:spcBef>
                <a:spcPts val="110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>
              <a:spcBef>
                <a:spcPts val="1100"/>
              </a:spcBef>
              <a:spcAft>
                <a:spcPts val="110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3690888" y="766300"/>
            <a:ext cx="3054900" cy="2271600"/>
          </a:xfrm>
          <a:prstGeom prst="rect">
            <a:avLst/>
          </a:prstGeom>
        </p:spPr>
        <p:txBody>
          <a:bodyPr spcFirstLastPara="1" wrap="square" lIns="62025" tIns="62025" rIns="62025" bIns="62025" anchor="t" anchorCtr="0"/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marL="914400" lvl="1" indent="-279400">
              <a:spcBef>
                <a:spcPts val="110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>
              <a:spcBef>
                <a:spcPts val="110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>
              <a:spcBef>
                <a:spcPts val="110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>
              <a:spcBef>
                <a:spcPts val="110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>
              <a:spcBef>
                <a:spcPts val="110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>
              <a:spcBef>
                <a:spcPts val="110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>
              <a:spcBef>
                <a:spcPts val="110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>
              <a:spcBef>
                <a:spcPts val="1100"/>
              </a:spcBef>
              <a:spcAft>
                <a:spcPts val="110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6471090" y="3100652"/>
            <a:ext cx="419100" cy="261600"/>
          </a:xfrm>
          <a:prstGeom prst="rect">
            <a:avLst/>
          </a:prstGeom>
        </p:spPr>
        <p:txBody>
          <a:bodyPr spcFirstLastPara="1" wrap="square" lIns="62025" tIns="62025" rIns="62025" bIns="620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238070" y="295905"/>
            <a:ext cx="6507900" cy="380700"/>
          </a:xfrm>
          <a:prstGeom prst="rect">
            <a:avLst/>
          </a:prstGeom>
        </p:spPr>
        <p:txBody>
          <a:bodyPr spcFirstLastPara="1" wrap="square" lIns="62025" tIns="62025" rIns="62025" bIns="620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6471090" y="3100652"/>
            <a:ext cx="419100" cy="261600"/>
          </a:xfrm>
          <a:prstGeom prst="rect">
            <a:avLst/>
          </a:prstGeom>
        </p:spPr>
        <p:txBody>
          <a:bodyPr spcFirstLastPara="1" wrap="square" lIns="62025" tIns="62025" rIns="62025" bIns="620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238070" y="369428"/>
            <a:ext cx="2144700" cy="502500"/>
          </a:xfrm>
          <a:prstGeom prst="rect">
            <a:avLst/>
          </a:prstGeom>
        </p:spPr>
        <p:txBody>
          <a:bodyPr spcFirstLastPara="1" wrap="square" lIns="62025" tIns="62025" rIns="62025" bIns="620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238070" y="923969"/>
            <a:ext cx="2144700" cy="2114100"/>
          </a:xfrm>
          <a:prstGeom prst="rect">
            <a:avLst/>
          </a:prstGeom>
        </p:spPr>
        <p:txBody>
          <a:bodyPr spcFirstLastPara="1" wrap="square" lIns="62025" tIns="62025" rIns="62025" bIns="62025" anchor="t" anchorCtr="0"/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>
              <a:spcBef>
                <a:spcPts val="110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>
              <a:spcBef>
                <a:spcPts val="110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>
              <a:spcBef>
                <a:spcPts val="110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>
              <a:spcBef>
                <a:spcPts val="110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>
              <a:spcBef>
                <a:spcPts val="110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>
              <a:spcBef>
                <a:spcPts val="110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>
              <a:spcBef>
                <a:spcPts val="110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>
              <a:spcBef>
                <a:spcPts val="1100"/>
              </a:spcBef>
              <a:spcAft>
                <a:spcPts val="110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6471090" y="3100652"/>
            <a:ext cx="419100" cy="261600"/>
          </a:xfrm>
          <a:prstGeom prst="rect">
            <a:avLst/>
          </a:prstGeom>
        </p:spPr>
        <p:txBody>
          <a:bodyPr spcFirstLastPara="1" wrap="square" lIns="62025" tIns="62025" rIns="62025" bIns="620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374443" y="299312"/>
            <a:ext cx="4863600" cy="2720100"/>
          </a:xfrm>
          <a:prstGeom prst="rect">
            <a:avLst/>
          </a:prstGeom>
        </p:spPr>
        <p:txBody>
          <a:bodyPr spcFirstLastPara="1" wrap="square" lIns="62025" tIns="62025" rIns="62025" bIns="620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6471090" y="3100652"/>
            <a:ext cx="419100" cy="261600"/>
          </a:xfrm>
          <a:prstGeom prst="rect">
            <a:avLst/>
          </a:prstGeom>
        </p:spPr>
        <p:txBody>
          <a:bodyPr spcFirstLastPara="1" wrap="square" lIns="62025" tIns="62025" rIns="62025" bIns="620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3492000" y="-83"/>
            <a:ext cx="3492000" cy="3420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2025" tIns="62025" rIns="62025" bIns="620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02783" y="819959"/>
            <a:ext cx="3089700" cy="985500"/>
          </a:xfrm>
          <a:prstGeom prst="rect">
            <a:avLst/>
          </a:prstGeom>
        </p:spPr>
        <p:txBody>
          <a:bodyPr spcFirstLastPara="1" wrap="square" lIns="62025" tIns="62025" rIns="62025" bIns="620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1pPr>
            <a:lvl2pPr lvl="1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2pPr>
            <a:lvl3pPr lvl="2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3pPr>
            <a:lvl4pPr lvl="3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4pPr>
            <a:lvl5pPr lvl="4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5pPr>
            <a:lvl6pPr lvl="5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6pPr>
            <a:lvl7pPr lvl="6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7pPr>
            <a:lvl8pPr lvl="7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8pPr>
            <a:lvl9pPr lvl="8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02783" y="1863812"/>
            <a:ext cx="3089700" cy="821100"/>
          </a:xfrm>
          <a:prstGeom prst="rect">
            <a:avLst/>
          </a:prstGeom>
        </p:spPr>
        <p:txBody>
          <a:bodyPr spcFirstLastPara="1" wrap="square" lIns="62025" tIns="62025" rIns="62025" bIns="620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3772689" y="481450"/>
            <a:ext cx="2930700" cy="2457000"/>
          </a:xfrm>
          <a:prstGeom prst="rect">
            <a:avLst/>
          </a:prstGeom>
        </p:spPr>
        <p:txBody>
          <a:bodyPr spcFirstLastPara="1" wrap="square" lIns="62025" tIns="62025" rIns="62025" bIns="62025" anchor="ctr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285750">
              <a:spcBef>
                <a:spcPts val="110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110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110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110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110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110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110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1100"/>
              </a:spcBef>
              <a:spcAft>
                <a:spcPts val="110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6471090" y="3100652"/>
            <a:ext cx="419100" cy="261600"/>
          </a:xfrm>
          <a:prstGeom prst="rect">
            <a:avLst/>
          </a:prstGeom>
        </p:spPr>
        <p:txBody>
          <a:bodyPr spcFirstLastPara="1" wrap="square" lIns="62025" tIns="62025" rIns="62025" bIns="620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238070" y="2812981"/>
            <a:ext cx="4581900" cy="402300"/>
          </a:xfrm>
          <a:prstGeom prst="rect">
            <a:avLst/>
          </a:prstGeom>
        </p:spPr>
        <p:txBody>
          <a:bodyPr spcFirstLastPara="1" wrap="square" lIns="62025" tIns="62025" rIns="62025" bIns="620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6471090" y="3100652"/>
            <a:ext cx="419100" cy="261600"/>
          </a:xfrm>
          <a:prstGeom prst="rect">
            <a:avLst/>
          </a:prstGeom>
        </p:spPr>
        <p:txBody>
          <a:bodyPr spcFirstLastPara="1" wrap="square" lIns="62025" tIns="62025" rIns="62025" bIns="620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38070" y="295905"/>
            <a:ext cx="6507900" cy="3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2025" tIns="62025" rIns="62025" bIns="620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38070" y="766300"/>
            <a:ext cx="6507900" cy="22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2025" tIns="62025" rIns="62025" bIns="62025" anchor="t" anchorCtr="0"/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1pPr>
            <a:lvl2pPr marL="914400" lvl="1" indent="-28575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chemeClr val="dk2"/>
              </a:buClr>
              <a:buSzPts val="900"/>
              <a:buChar char="○"/>
              <a:defRPr sz="900">
                <a:solidFill>
                  <a:schemeClr val="dk2"/>
                </a:solidFill>
              </a:defRPr>
            </a:lvl2pPr>
            <a:lvl3pPr marL="1371600" lvl="2" indent="-28575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chemeClr val="dk2"/>
              </a:buClr>
              <a:buSzPts val="900"/>
              <a:buChar char="■"/>
              <a:defRPr sz="900">
                <a:solidFill>
                  <a:schemeClr val="dk2"/>
                </a:solidFill>
              </a:defRPr>
            </a:lvl3pPr>
            <a:lvl4pPr marL="1828800" lvl="3" indent="-28575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chemeClr val="dk2"/>
              </a:buClr>
              <a:buSzPts val="900"/>
              <a:buChar char="●"/>
              <a:defRPr sz="900">
                <a:solidFill>
                  <a:schemeClr val="dk2"/>
                </a:solidFill>
              </a:defRPr>
            </a:lvl4pPr>
            <a:lvl5pPr marL="2286000" lvl="4" indent="-28575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chemeClr val="dk2"/>
              </a:buClr>
              <a:buSzPts val="900"/>
              <a:buChar char="○"/>
              <a:defRPr sz="900">
                <a:solidFill>
                  <a:schemeClr val="dk2"/>
                </a:solidFill>
              </a:defRPr>
            </a:lvl5pPr>
            <a:lvl6pPr marL="2743200" lvl="5" indent="-28575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chemeClr val="dk2"/>
              </a:buClr>
              <a:buSzPts val="900"/>
              <a:buChar char="■"/>
              <a:defRPr sz="900">
                <a:solidFill>
                  <a:schemeClr val="dk2"/>
                </a:solidFill>
              </a:defRPr>
            </a:lvl6pPr>
            <a:lvl7pPr marL="3200400" lvl="6" indent="-28575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chemeClr val="dk2"/>
              </a:buClr>
              <a:buSzPts val="900"/>
              <a:buChar char="●"/>
              <a:defRPr sz="900">
                <a:solidFill>
                  <a:schemeClr val="dk2"/>
                </a:solidFill>
              </a:defRPr>
            </a:lvl7pPr>
            <a:lvl8pPr marL="3657600" lvl="7" indent="-28575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chemeClr val="dk2"/>
              </a:buClr>
              <a:buSzPts val="900"/>
              <a:buChar char="○"/>
              <a:defRPr sz="900">
                <a:solidFill>
                  <a:schemeClr val="dk2"/>
                </a:solidFill>
              </a:defRPr>
            </a:lvl8pPr>
            <a:lvl9pPr marL="4114800" lvl="8" indent="-285750">
              <a:lnSpc>
                <a:spcPct val="115000"/>
              </a:lnSpc>
              <a:spcBef>
                <a:spcPts val="1100"/>
              </a:spcBef>
              <a:spcAft>
                <a:spcPts val="1100"/>
              </a:spcAft>
              <a:buClr>
                <a:schemeClr val="dk2"/>
              </a:buClr>
              <a:buSzPts val="900"/>
              <a:buChar char="■"/>
              <a:defRPr sz="9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6471090" y="3100652"/>
            <a:ext cx="4191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2025" tIns="62025" rIns="62025" bIns="62025" anchor="ctr" anchorCtr="0">
            <a:noAutofit/>
          </a:bodyPr>
          <a:lstStyle>
            <a:lvl1pPr lvl="0" algn="r">
              <a:buNone/>
              <a:defRPr sz="700">
                <a:solidFill>
                  <a:schemeClr val="dk2"/>
                </a:solidFill>
              </a:defRPr>
            </a:lvl1pPr>
            <a:lvl2pPr lvl="1" algn="r">
              <a:buNone/>
              <a:defRPr sz="700">
                <a:solidFill>
                  <a:schemeClr val="dk2"/>
                </a:solidFill>
              </a:defRPr>
            </a:lvl2pPr>
            <a:lvl3pPr lvl="2" algn="r">
              <a:buNone/>
              <a:defRPr sz="700">
                <a:solidFill>
                  <a:schemeClr val="dk2"/>
                </a:solidFill>
              </a:defRPr>
            </a:lvl3pPr>
            <a:lvl4pPr lvl="3" algn="r">
              <a:buNone/>
              <a:defRPr sz="700">
                <a:solidFill>
                  <a:schemeClr val="dk2"/>
                </a:solidFill>
              </a:defRPr>
            </a:lvl4pPr>
            <a:lvl5pPr lvl="4" algn="r">
              <a:buNone/>
              <a:defRPr sz="700">
                <a:solidFill>
                  <a:schemeClr val="dk2"/>
                </a:solidFill>
              </a:defRPr>
            </a:lvl5pPr>
            <a:lvl6pPr lvl="5" algn="r">
              <a:buNone/>
              <a:defRPr sz="700">
                <a:solidFill>
                  <a:schemeClr val="dk2"/>
                </a:solidFill>
              </a:defRPr>
            </a:lvl6pPr>
            <a:lvl7pPr lvl="6" algn="r">
              <a:buNone/>
              <a:defRPr sz="700">
                <a:solidFill>
                  <a:schemeClr val="dk2"/>
                </a:solidFill>
              </a:defRPr>
            </a:lvl7pPr>
            <a:lvl8pPr lvl="7" algn="r">
              <a:buNone/>
              <a:defRPr sz="700">
                <a:solidFill>
                  <a:schemeClr val="dk2"/>
                </a:solidFill>
              </a:defRPr>
            </a:lvl8pPr>
            <a:lvl9pPr lvl="8" algn="r">
              <a:buNone/>
              <a:defRPr sz="7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9.png"/><Relationship Id="rId12" Type="http://schemas.openxmlformats.org/officeDocument/2006/relationships/image" Target="../media/image10.png"/><Relationship Id="rId13" Type="http://schemas.openxmlformats.org/officeDocument/2006/relationships/image" Target="../media/image11.png"/><Relationship Id="rId14" Type="http://schemas.openxmlformats.org/officeDocument/2006/relationships/image" Target="../media/image12.tiff"/><Relationship Id="rId15" Type="http://schemas.openxmlformats.org/officeDocument/2006/relationships/image" Target="../media/image13.png"/><Relationship Id="rId16" Type="http://schemas.openxmlformats.org/officeDocument/2006/relationships/hyperlink" Target="https://github.com/liqing-ustc/VQA-E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tiff"/><Relationship Id="rId5" Type="http://schemas.openxmlformats.org/officeDocument/2006/relationships/image" Target="../media/image3.tiff"/><Relationship Id="rId6" Type="http://schemas.openxmlformats.org/officeDocument/2006/relationships/image" Target="../media/image4.tiff"/><Relationship Id="rId7" Type="http://schemas.openxmlformats.org/officeDocument/2006/relationships/image" Target="../media/image5.tiff"/><Relationship Id="rId8" Type="http://schemas.openxmlformats.org/officeDocument/2006/relationships/image" Target="../media/image6.tiff"/><Relationship Id="rId9" Type="http://schemas.openxmlformats.org/officeDocument/2006/relationships/image" Target="../media/image7.tiff"/><Relationship Id="rId10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/>
          </a:blip>
          <a:srcRect b="19916"/>
          <a:stretch/>
        </p:blipFill>
        <p:spPr>
          <a:xfrm>
            <a:off x="426792" y="51949"/>
            <a:ext cx="1024246" cy="406976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/>
          <p:nvPr/>
        </p:nvSpPr>
        <p:spPr>
          <a:xfrm>
            <a:off x="1470074" y="25474"/>
            <a:ext cx="4287038" cy="5669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2025" tIns="62025" rIns="62025" bIns="62025" anchor="ctr" anchorCtr="0">
            <a:noAutofit/>
          </a:bodyPr>
          <a:lstStyle/>
          <a:p>
            <a:pPr algn="ctr"/>
            <a:r>
              <a:rPr lang="en-SG" sz="800" b="1" dirty="0">
                <a:solidFill>
                  <a:schemeClr val="dk1"/>
                </a:solidFill>
              </a:rPr>
              <a:t>VQA-E: Explaining, Elaborating, and Enhancing Your Answers for Visual Questions </a:t>
            </a:r>
            <a:r>
              <a:rPr lang="en-SG" sz="700" dirty="0">
                <a:solidFill>
                  <a:schemeClr val="dk1"/>
                </a:solidFill>
              </a:rPr>
              <a:t/>
            </a:r>
            <a:br>
              <a:rPr lang="en-SG" sz="700" dirty="0">
                <a:solidFill>
                  <a:schemeClr val="dk1"/>
                </a:solidFill>
              </a:rPr>
            </a:br>
            <a:r>
              <a:rPr lang="en-SG" sz="700" dirty="0">
                <a:solidFill>
                  <a:schemeClr val="dk1"/>
                </a:solidFill>
              </a:rPr>
              <a:t>Qing Li</a:t>
            </a:r>
            <a:r>
              <a:rPr lang="en-SG" sz="700" baseline="30000" dirty="0">
                <a:solidFill>
                  <a:schemeClr val="dk1"/>
                </a:solidFill>
              </a:rPr>
              <a:t>1</a:t>
            </a:r>
            <a:r>
              <a:rPr lang="en-SG" sz="700" dirty="0">
                <a:solidFill>
                  <a:schemeClr val="dk1"/>
                </a:solidFill>
              </a:rPr>
              <a:t>, </a:t>
            </a:r>
            <a:r>
              <a:rPr lang="en-SG" sz="700" dirty="0" err="1">
                <a:solidFill>
                  <a:schemeClr val="dk1"/>
                </a:solidFill>
              </a:rPr>
              <a:t>Qingyi</a:t>
            </a:r>
            <a:r>
              <a:rPr lang="en-SG" sz="700" dirty="0">
                <a:solidFill>
                  <a:schemeClr val="dk1"/>
                </a:solidFill>
              </a:rPr>
              <a:t> Tao</a:t>
            </a:r>
            <a:r>
              <a:rPr lang="en-SG" sz="700" baseline="30000" dirty="0">
                <a:solidFill>
                  <a:schemeClr val="dk1"/>
                </a:solidFill>
              </a:rPr>
              <a:t>2,3</a:t>
            </a:r>
            <a:r>
              <a:rPr lang="en-SG" sz="700" dirty="0">
                <a:solidFill>
                  <a:schemeClr val="dk1"/>
                </a:solidFill>
              </a:rPr>
              <a:t>, </a:t>
            </a:r>
            <a:r>
              <a:rPr lang="en-SG" sz="700" dirty="0" err="1">
                <a:solidFill>
                  <a:schemeClr val="dk1"/>
                </a:solidFill>
              </a:rPr>
              <a:t>Shafiq</a:t>
            </a:r>
            <a:r>
              <a:rPr lang="en-SG" sz="700" dirty="0">
                <a:solidFill>
                  <a:schemeClr val="dk1"/>
                </a:solidFill>
              </a:rPr>
              <a:t> Joty</a:t>
            </a:r>
            <a:r>
              <a:rPr lang="en-SG" sz="700" baseline="30000" dirty="0">
                <a:solidFill>
                  <a:schemeClr val="dk1"/>
                </a:solidFill>
              </a:rPr>
              <a:t>2</a:t>
            </a:r>
            <a:r>
              <a:rPr lang="en-SG" sz="700" dirty="0">
                <a:solidFill>
                  <a:schemeClr val="dk1"/>
                </a:solidFill>
              </a:rPr>
              <a:t>, </a:t>
            </a:r>
            <a:r>
              <a:rPr lang="en-SG" sz="700" dirty="0" err="1">
                <a:solidFill>
                  <a:schemeClr val="dk1"/>
                </a:solidFill>
              </a:rPr>
              <a:t>Jianfei</a:t>
            </a:r>
            <a:r>
              <a:rPr lang="en-SG" sz="700" dirty="0">
                <a:solidFill>
                  <a:schemeClr val="dk1"/>
                </a:solidFill>
              </a:rPr>
              <a:t> Cai</a:t>
            </a:r>
            <a:r>
              <a:rPr lang="en-SG" sz="700" baseline="30000" dirty="0">
                <a:solidFill>
                  <a:schemeClr val="dk1"/>
                </a:solidFill>
              </a:rPr>
              <a:t>2</a:t>
            </a:r>
            <a:r>
              <a:rPr lang="en-SG" sz="700" dirty="0">
                <a:solidFill>
                  <a:schemeClr val="dk1"/>
                </a:solidFill>
              </a:rPr>
              <a:t>, and </a:t>
            </a:r>
            <a:r>
              <a:rPr lang="en-SG" sz="700" dirty="0" err="1">
                <a:solidFill>
                  <a:schemeClr val="dk1"/>
                </a:solidFill>
              </a:rPr>
              <a:t>Jiebo</a:t>
            </a:r>
            <a:r>
              <a:rPr lang="en-SG" sz="700" dirty="0">
                <a:solidFill>
                  <a:schemeClr val="dk1"/>
                </a:solidFill>
              </a:rPr>
              <a:t> Luo</a:t>
            </a:r>
            <a:r>
              <a:rPr lang="en-SG" sz="700" baseline="30000" dirty="0">
                <a:solidFill>
                  <a:schemeClr val="dk1"/>
                </a:solidFill>
              </a:rPr>
              <a:t>4</a:t>
            </a:r>
            <a:r>
              <a:rPr lang="en-SG" sz="700" dirty="0">
                <a:solidFill>
                  <a:schemeClr val="dk1"/>
                </a:solidFill>
              </a:rPr>
              <a:t/>
            </a:r>
            <a:br>
              <a:rPr lang="en-SG" sz="700" dirty="0">
                <a:solidFill>
                  <a:schemeClr val="dk1"/>
                </a:solidFill>
              </a:rPr>
            </a:br>
            <a:r>
              <a:rPr lang="en-SG" sz="700" baseline="30000" dirty="0">
                <a:solidFill>
                  <a:schemeClr val="dk1"/>
                </a:solidFill>
              </a:rPr>
              <a:t>1</a:t>
            </a:r>
            <a:r>
              <a:rPr lang="en-SG" sz="700" dirty="0">
                <a:solidFill>
                  <a:schemeClr val="dk1"/>
                </a:solidFill>
              </a:rPr>
              <a:t>University of Science and Technology of China, </a:t>
            </a:r>
            <a:r>
              <a:rPr lang="en-SG" sz="700" baseline="30000" dirty="0">
                <a:solidFill>
                  <a:schemeClr val="dk1"/>
                </a:solidFill>
              </a:rPr>
              <a:t>2</a:t>
            </a:r>
            <a:r>
              <a:rPr lang="en-SG" sz="700" dirty="0">
                <a:solidFill>
                  <a:schemeClr val="dk1"/>
                </a:solidFill>
              </a:rPr>
              <a:t>Nanyang Technological University, </a:t>
            </a:r>
          </a:p>
          <a:p>
            <a:pPr algn="ctr"/>
            <a:r>
              <a:rPr lang="en-SG" sz="700" baseline="30000" dirty="0">
                <a:solidFill>
                  <a:schemeClr val="dk1"/>
                </a:solidFill>
              </a:rPr>
              <a:t>3</a:t>
            </a:r>
            <a:r>
              <a:rPr lang="en-SG" sz="700" dirty="0">
                <a:solidFill>
                  <a:schemeClr val="dk1"/>
                </a:solidFill>
              </a:rPr>
              <a:t>NVIDIA AI Technology </a:t>
            </a:r>
            <a:r>
              <a:rPr lang="en-SG" sz="700" dirty="0" err="1">
                <a:solidFill>
                  <a:schemeClr val="dk1"/>
                </a:solidFill>
              </a:rPr>
              <a:t>Center</a:t>
            </a:r>
            <a:r>
              <a:rPr lang="en-SG" sz="700" dirty="0">
                <a:solidFill>
                  <a:schemeClr val="dk1"/>
                </a:solidFill>
              </a:rPr>
              <a:t>, </a:t>
            </a:r>
            <a:r>
              <a:rPr lang="en-SG" sz="700" baseline="30000" dirty="0">
                <a:solidFill>
                  <a:schemeClr val="dk1"/>
                </a:solidFill>
              </a:rPr>
              <a:t>4</a:t>
            </a:r>
            <a:r>
              <a:rPr lang="en-SG" sz="700" dirty="0">
                <a:solidFill>
                  <a:schemeClr val="dk1"/>
                </a:solidFill>
              </a:rPr>
              <a:t>University of Rochester</a:t>
            </a:r>
            <a:r>
              <a:rPr lang="en-SG" sz="700" baseline="30000" dirty="0">
                <a:solidFill>
                  <a:schemeClr val="dk1"/>
                </a:solidFill>
              </a:rPr>
              <a:t/>
            </a:r>
            <a:br>
              <a:rPr lang="en-SG" sz="700" baseline="30000" dirty="0">
                <a:solidFill>
                  <a:schemeClr val="dk1"/>
                </a:solidFill>
              </a:rPr>
            </a:br>
            <a:endParaRPr sz="700" baseline="30000" dirty="0">
              <a:solidFill>
                <a:schemeClr val="dk1"/>
              </a:solidFill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15449" y="517650"/>
            <a:ext cx="2305184" cy="2807700"/>
          </a:xfrm>
          <a:prstGeom prst="rect">
            <a:avLst/>
          </a:prstGeom>
          <a:noFill/>
          <a:ln w="9525" cap="flat" cmpd="sng">
            <a:solidFill>
              <a:srgbClr val="93C47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2025" tIns="62025" rIns="62025" bIns="620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 b="1" dirty="0">
                <a:solidFill>
                  <a:srgbClr val="0000FF"/>
                </a:solidFill>
              </a:rPr>
              <a:t>Introduction</a:t>
            </a:r>
            <a:endParaRPr lang="en-SG" sz="600" dirty="0">
              <a:solidFill>
                <a:schemeClr val="dk1"/>
              </a:solidFill>
            </a:endParaRPr>
          </a:p>
          <a:p>
            <a:r>
              <a:rPr lang="en-US" altLang="zh-CN" sz="600" b="1" dirty="0">
                <a:solidFill>
                  <a:schemeClr val="dk1"/>
                </a:solidFill>
              </a:rPr>
              <a:t>Goal:</a:t>
            </a:r>
            <a:r>
              <a:rPr lang="zh-CN" altLang="en-US" sz="600" b="1" dirty="0">
                <a:solidFill>
                  <a:schemeClr val="dk1"/>
                </a:solidFill>
              </a:rPr>
              <a:t> </a:t>
            </a:r>
            <a:r>
              <a:rPr lang="en-SG" altLang="zh-CN" sz="600" b="1" dirty="0">
                <a:solidFill>
                  <a:schemeClr val="dk1"/>
                </a:solidFill>
              </a:rPr>
              <a:t>Generate Textual Justifications for Predicted Answers </a:t>
            </a:r>
          </a:p>
          <a:p>
            <a:pPr marL="139700" lvl="0" indent="-101600">
              <a:buSzPts val="600"/>
              <a:buFont typeface="Arial"/>
              <a:buChar char="➢"/>
            </a:pPr>
            <a:r>
              <a:rPr lang="en-US" altLang="zh-CN" sz="600" dirty="0">
                <a:solidFill>
                  <a:schemeClr val="dk1"/>
                </a:solidFill>
              </a:rPr>
              <a:t>Be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SG" altLang="zh-CN" sz="600" dirty="0">
                <a:solidFill>
                  <a:schemeClr val="dk1"/>
                </a:solidFill>
              </a:rPr>
              <a:t>Accessible to visually impaired people</a:t>
            </a:r>
            <a:r>
              <a:rPr lang="en-US" altLang="zh-CN" sz="600" dirty="0">
                <a:solidFill>
                  <a:schemeClr val="dk1"/>
                </a:solidFill>
              </a:rPr>
              <a:t>.</a:t>
            </a:r>
            <a:endParaRPr lang="en-SG" altLang="zh-CN" sz="600" dirty="0">
              <a:solidFill>
                <a:schemeClr val="dk1"/>
              </a:solidFill>
            </a:endParaRPr>
          </a:p>
          <a:p>
            <a:pPr marL="139700" lvl="0" indent="-101600">
              <a:buSzPts val="600"/>
              <a:buFont typeface="Arial"/>
              <a:buChar char="➢"/>
            </a:pPr>
            <a:r>
              <a:rPr lang="en-US" altLang="zh-CN" sz="600" dirty="0">
                <a:solidFill>
                  <a:schemeClr val="dk1"/>
                </a:solidFill>
              </a:rPr>
              <a:t>Provide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beneficial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feedbacks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that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enable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the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questioners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to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extend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the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conversation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for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effective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communication.</a:t>
            </a:r>
            <a:endParaRPr sz="600" dirty="0">
              <a:solidFill>
                <a:schemeClr val="dk1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600" dirty="0">
              <a:solidFill>
                <a:schemeClr val="dk1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600" dirty="0">
              <a:solidFill>
                <a:schemeClr val="dk1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600" dirty="0">
              <a:solidFill>
                <a:schemeClr val="dk1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600" dirty="0">
              <a:solidFill>
                <a:schemeClr val="dk1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600" dirty="0">
              <a:solidFill>
                <a:schemeClr val="dk1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600" dirty="0">
              <a:solidFill>
                <a:schemeClr val="dk1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600" dirty="0">
              <a:solidFill>
                <a:schemeClr val="dk1"/>
              </a:solidFill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600" dirty="0">
              <a:solidFill>
                <a:schemeClr val="dk1"/>
              </a:solidFill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600" dirty="0">
              <a:solidFill>
                <a:schemeClr val="dk1"/>
              </a:solidFill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600" dirty="0">
              <a:solidFill>
                <a:schemeClr val="dk1"/>
              </a:solidFill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600" dirty="0">
              <a:solidFill>
                <a:schemeClr val="dk1"/>
              </a:solidFill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600" dirty="0">
              <a:solidFill>
                <a:schemeClr val="dk1"/>
              </a:solidFill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600" dirty="0">
              <a:solidFill>
                <a:schemeClr val="dk1"/>
              </a:solidFill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600" dirty="0">
              <a:solidFill>
                <a:schemeClr val="dk1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SG" sz="600" dirty="0">
              <a:solidFill>
                <a:schemeClr val="dk1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600" dirty="0">
              <a:solidFill>
                <a:schemeClr val="dk1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 b="1" dirty="0">
                <a:solidFill>
                  <a:schemeClr val="dk1"/>
                </a:solidFill>
              </a:rPr>
              <a:t>Contributions:</a:t>
            </a:r>
            <a:endParaRPr sz="600" b="1" dirty="0">
              <a:solidFill>
                <a:schemeClr val="dk1"/>
              </a:solidFill>
            </a:endParaRPr>
          </a:p>
          <a:p>
            <a:pPr marL="139700" lvl="0" indent="-10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Char char="➢"/>
            </a:pPr>
            <a:r>
              <a:rPr lang="en-US" altLang="zh-CN" sz="600" dirty="0">
                <a:solidFill>
                  <a:schemeClr val="dk1"/>
                </a:solidFill>
              </a:rPr>
              <a:t>Constructed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a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new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dataset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with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textual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justifications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for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the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answers,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which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is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automatically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derived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from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the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VQA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v2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dataset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by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intelligently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exploiting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the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available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captions.</a:t>
            </a:r>
            <a:endParaRPr sz="600" dirty="0">
              <a:solidFill>
                <a:schemeClr val="dk1"/>
              </a:solidFill>
            </a:endParaRPr>
          </a:p>
          <a:p>
            <a:pPr marL="139700" lvl="0" indent="-10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Char char="➢"/>
            </a:pPr>
            <a:r>
              <a:rPr lang="en-US" altLang="zh-CN" sz="600" dirty="0">
                <a:solidFill>
                  <a:schemeClr val="dk1"/>
                </a:solidFill>
              </a:rPr>
              <a:t>Proposed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a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novel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multi-task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learning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framework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which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can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generate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a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sentence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to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explain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the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predicted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answer.</a:t>
            </a:r>
          </a:p>
          <a:p>
            <a:pPr marL="139700" lvl="0" indent="-10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Char char="➢"/>
            </a:pPr>
            <a:r>
              <a:rPr lang="en-US" altLang="zh-CN" sz="600" dirty="0">
                <a:solidFill>
                  <a:schemeClr val="dk1"/>
                </a:solidFill>
              </a:rPr>
              <a:t>Outperformed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the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state-of-the-art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methods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by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a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clear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margin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on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the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VQA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v2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dataset.</a:t>
            </a:r>
            <a:endParaRPr sz="600" dirty="0">
              <a:solidFill>
                <a:schemeClr val="dk1"/>
              </a:solidFill>
            </a:endParaRPr>
          </a:p>
        </p:txBody>
      </p:sp>
      <p:sp>
        <p:nvSpPr>
          <p:cNvPr id="59" name="Google Shape;59;p13"/>
          <p:cNvSpPr txBox="1"/>
          <p:nvPr/>
        </p:nvSpPr>
        <p:spPr>
          <a:xfrm>
            <a:off x="2346883" y="517650"/>
            <a:ext cx="2286600" cy="2807700"/>
          </a:xfrm>
          <a:prstGeom prst="rect">
            <a:avLst/>
          </a:prstGeom>
          <a:noFill/>
          <a:ln w="9525" cap="flat" cmpd="sng">
            <a:solidFill>
              <a:srgbClr val="93C47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2025" tIns="62025" rIns="62025" bIns="620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700" b="1" dirty="0">
                <a:solidFill>
                  <a:srgbClr val="0000FF"/>
                </a:solidFill>
              </a:rPr>
              <a:t>VQA-E</a:t>
            </a:r>
            <a:r>
              <a:rPr lang="zh-CN" altLang="en-US" sz="700" b="1" dirty="0">
                <a:solidFill>
                  <a:srgbClr val="0000FF"/>
                </a:solidFill>
              </a:rPr>
              <a:t> </a:t>
            </a:r>
            <a:r>
              <a:rPr lang="en-US" altLang="zh-CN" sz="700" b="1" dirty="0">
                <a:solidFill>
                  <a:srgbClr val="0000FF"/>
                </a:solidFill>
              </a:rPr>
              <a:t>Dataset</a:t>
            </a:r>
            <a:endParaRPr sz="700" b="1" dirty="0">
              <a:solidFill>
                <a:srgbClr val="0000FF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500" dirty="0">
              <a:solidFill>
                <a:schemeClr val="dk1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500" dirty="0">
              <a:solidFill>
                <a:schemeClr val="dk1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500" dirty="0">
              <a:solidFill>
                <a:schemeClr val="dk1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500" dirty="0">
              <a:solidFill>
                <a:schemeClr val="dk1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500" dirty="0">
              <a:solidFill>
                <a:schemeClr val="dk1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500" dirty="0">
              <a:solidFill>
                <a:schemeClr val="dk1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500" dirty="0">
              <a:solidFill>
                <a:schemeClr val="dk1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500" dirty="0">
              <a:solidFill>
                <a:schemeClr val="dk1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500" dirty="0">
              <a:solidFill>
                <a:schemeClr val="dk1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500" dirty="0">
              <a:solidFill>
                <a:schemeClr val="dk1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500" dirty="0">
              <a:solidFill>
                <a:schemeClr val="dk1"/>
              </a:solidFill>
            </a:endParaRPr>
          </a:p>
          <a:p>
            <a:pPr marL="30480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500" dirty="0">
              <a:solidFill>
                <a:schemeClr val="dk1"/>
              </a:solidFill>
            </a:endParaRPr>
          </a:p>
          <a:p>
            <a:pPr marL="30480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500" dirty="0">
              <a:solidFill>
                <a:schemeClr val="dk1"/>
              </a:solidFill>
            </a:endParaRPr>
          </a:p>
          <a:p>
            <a:pPr marL="30480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500" dirty="0">
              <a:solidFill>
                <a:schemeClr val="dk1"/>
              </a:solidFill>
            </a:endParaRPr>
          </a:p>
          <a:p>
            <a:pPr marL="30480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500" dirty="0">
              <a:solidFill>
                <a:schemeClr val="dk1"/>
              </a:solidFill>
            </a:endParaRPr>
          </a:p>
          <a:p>
            <a:pPr marL="30480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500" dirty="0">
              <a:solidFill>
                <a:schemeClr val="dk1"/>
              </a:solidFill>
            </a:endParaRPr>
          </a:p>
          <a:p>
            <a:pPr marL="30480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500" dirty="0">
              <a:solidFill>
                <a:schemeClr val="dk1"/>
              </a:solidFill>
            </a:endParaRPr>
          </a:p>
          <a:p>
            <a:pPr marL="30480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500" dirty="0">
              <a:solidFill>
                <a:schemeClr val="dk1"/>
              </a:solidFill>
            </a:endParaRPr>
          </a:p>
        </p:txBody>
      </p:sp>
      <p:sp>
        <p:nvSpPr>
          <p:cNvPr id="60" name="Google Shape;60;p13"/>
          <p:cNvSpPr txBox="1"/>
          <p:nvPr/>
        </p:nvSpPr>
        <p:spPr>
          <a:xfrm>
            <a:off x="4659733" y="517650"/>
            <a:ext cx="2286600" cy="2807700"/>
          </a:xfrm>
          <a:prstGeom prst="rect">
            <a:avLst/>
          </a:prstGeom>
          <a:noFill/>
          <a:ln w="9525" cap="flat" cmpd="sng">
            <a:solidFill>
              <a:srgbClr val="93C47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2025" tIns="62025" rIns="62025" bIns="620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700" b="1" dirty="0">
                <a:solidFill>
                  <a:srgbClr val="0000FF"/>
                </a:solidFill>
              </a:rPr>
              <a:t>Multi-task</a:t>
            </a:r>
            <a:r>
              <a:rPr lang="zh-CN" altLang="en-US" sz="700" b="1" dirty="0">
                <a:solidFill>
                  <a:srgbClr val="0000FF"/>
                </a:solidFill>
              </a:rPr>
              <a:t> </a:t>
            </a:r>
            <a:r>
              <a:rPr lang="en-US" altLang="zh-CN" sz="700" b="1" dirty="0" smtClean="0">
                <a:solidFill>
                  <a:srgbClr val="0000FF"/>
                </a:solidFill>
              </a:rPr>
              <a:t>VQA Model</a:t>
            </a:r>
            <a:endParaRPr sz="700" b="1" dirty="0">
              <a:solidFill>
                <a:srgbClr val="0000FF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600" b="1" dirty="0">
              <a:solidFill>
                <a:srgbClr val="0000FF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600" b="1" dirty="0">
              <a:solidFill>
                <a:srgbClr val="0000FF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600" b="1" dirty="0">
              <a:solidFill>
                <a:srgbClr val="0000FF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600" b="1" dirty="0">
              <a:solidFill>
                <a:srgbClr val="0000FF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600" b="1" dirty="0">
              <a:solidFill>
                <a:srgbClr val="0000FF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600" b="1" dirty="0">
              <a:solidFill>
                <a:srgbClr val="0000FF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600" b="1" dirty="0">
              <a:solidFill>
                <a:srgbClr val="0000FF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600" b="1" dirty="0">
              <a:solidFill>
                <a:srgbClr val="0000FF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700" b="1" dirty="0" smtClean="0">
                <a:solidFill>
                  <a:srgbClr val="0000FF"/>
                </a:solidFill>
              </a:rPr>
              <a:t>Experimental </a:t>
            </a:r>
            <a:r>
              <a:rPr lang="en-GB" sz="700" b="1" dirty="0">
                <a:solidFill>
                  <a:srgbClr val="0000FF"/>
                </a:solidFill>
              </a:rPr>
              <a:t>Results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altLang="en-US" sz="500" dirty="0">
                <a:solidFill>
                  <a:schemeClr val="tx1"/>
                </a:solidFill>
              </a:rPr>
              <a:t>          </a:t>
            </a:r>
            <a:r>
              <a:rPr lang="en-US" altLang="zh-CN" sz="500" dirty="0">
                <a:solidFill>
                  <a:schemeClr val="tx1"/>
                </a:solidFill>
              </a:rPr>
              <a:t>Explanation</a:t>
            </a:r>
            <a:r>
              <a:rPr lang="zh-CN" altLang="en-US" sz="500" dirty="0">
                <a:solidFill>
                  <a:schemeClr val="tx1"/>
                </a:solidFill>
              </a:rPr>
              <a:t> </a:t>
            </a:r>
            <a:r>
              <a:rPr lang="en-US" altLang="zh-CN" sz="500" dirty="0">
                <a:solidFill>
                  <a:schemeClr val="tx1"/>
                </a:solidFill>
              </a:rPr>
              <a:t>Generation</a:t>
            </a:r>
            <a:r>
              <a:rPr lang="zh-CN" altLang="en-US" sz="500" dirty="0">
                <a:solidFill>
                  <a:schemeClr val="tx1"/>
                </a:solidFill>
              </a:rPr>
              <a:t>                               </a:t>
            </a:r>
            <a:r>
              <a:rPr lang="en-US" altLang="zh-CN" sz="500" dirty="0">
                <a:solidFill>
                  <a:schemeClr val="tx1"/>
                </a:solidFill>
              </a:rPr>
              <a:t>Answer</a:t>
            </a:r>
            <a:r>
              <a:rPr lang="zh-CN" altLang="en-US" sz="500" dirty="0">
                <a:solidFill>
                  <a:schemeClr val="tx1"/>
                </a:solidFill>
              </a:rPr>
              <a:t> </a:t>
            </a:r>
            <a:r>
              <a:rPr lang="en-US" altLang="zh-CN" sz="500" dirty="0">
                <a:solidFill>
                  <a:schemeClr val="tx1"/>
                </a:solidFill>
              </a:rPr>
              <a:t>Prediction</a:t>
            </a:r>
            <a:endParaRPr sz="500" dirty="0">
              <a:solidFill>
                <a:schemeClr val="tx1"/>
              </a:solidFill>
            </a:endParaRPr>
          </a:p>
        </p:txBody>
      </p:sp>
      <p:sp>
        <p:nvSpPr>
          <p:cNvPr id="64" name="Google Shape;64;p13"/>
          <p:cNvSpPr txBox="1"/>
          <p:nvPr/>
        </p:nvSpPr>
        <p:spPr>
          <a:xfrm>
            <a:off x="4592950" y="2976448"/>
            <a:ext cx="2442850" cy="380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600" b="1" dirty="0"/>
              <a:t>Insight</a:t>
            </a:r>
            <a:r>
              <a:rPr lang="en-US" altLang="zh-CN" sz="600" dirty="0"/>
              <a:t>:</a:t>
            </a:r>
            <a:r>
              <a:rPr lang="zh-CN" altLang="en-US" sz="600" dirty="0"/>
              <a:t> </a:t>
            </a:r>
            <a:r>
              <a:rPr lang="en-US" altLang="zh-CN" sz="600" dirty="0"/>
              <a:t>the</a:t>
            </a:r>
            <a:r>
              <a:rPr lang="zh-CN" altLang="en-US" sz="600" dirty="0"/>
              <a:t> </a:t>
            </a:r>
            <a:r>
              <a:rPr lang="en-US" altLang="zh-CN" sz="600" dirty="0"/>
              <a:t>additional</a:t>
            </a:r>
            <a:r>
              <a:rPr lang="zh-CN" altLang="en-US" sz="600" dirty="0"/>
              <a:t> </a:t>
            </a:r>
            <a:r>
              <a:rPr lang="en-US" altLang="zh-CN" sz="600" dirty="0"/>
              <a:t>supervision</a:t>
            </a:r>
            <a:r>
              <a:rPr lang="zh-CN" altLang="en-US" sz="600" dirty="0"/>
              <a:t> </a:t>
            </a:r>
            <a:r>
              <a:rPr lang="en-US" altLang="zh-CN" sz="600" dirty="0"/>
              <a:t>from</a:t>
            </a:r>
            <a:r>
              <a:rPr lang="zh-CN" altLang="en-US" sz="600" dirty="0"/>
              <a:t> </a:t>
            </a:r>
            <a:r>
              <a:rPr lang="en-US" altLang="zh-CN" sz="600" dirty="0"/>
              <a:t>explanations</a:t>
            </a:r>
            <a:r>
              <a:rPr lang="zh-CN" altLang="en-US" sz="600" dirty="0"/>
              <a:t> </a:t>
            </a:r>
            <a:r>
              <a:rPr lang="en-US" altLang="zh-CN" sz="600" dirty="0"/>
              <a:t>helps</a:t>
            </a:r>
            <a:r>
              <a:rPr lang="zh-CN" altLang="en-US" sz="600" dirty="0"/>
              <a:t> </a:t>
            </a:r>
            <a:r>
              <a:rPr lang="en-US" altLang="zh-CN" sz="600" dirty="0"/>
              <a:t>the</a:t>
            </a:r>
            <a:r>
              <a:rPr lang="zh-CN" altLang="en-US" sz="600" dirty="0"/>
              <a:t> </a:t>
            </a:r>
            <a:r>
              <a:rPr lang="en-US" altLang="zh-CN" sz="600" dirty="0"/>
              <a:t>model</a:t>
            </a:r>
            <a:r>
              <a:rPr lang="zh-CN" altLang="en-US" sz="600" dirty="0"/>
              <a:t> </a:t>
            </a:r>
            <a:r>
              <a:rPr lang="en-US" altLang="zh-CN" sz="600" dirty="0"/>
              <a:t>better</a:t>
            </a:r>
            <a:r>
              <a:rPr lang="zh-CN" altLang="en-US" sz="600" dirty="0"/>
              <a:t> </a:t>
            </a:r>
            <a:r>
              <a:rPr lang="en-US" altLang="zh-CN" sz="600" dirty="0"/>
              <a:t>localize</a:t>
            </a:r>
            <a:r>
              <a:rPr lang="zh-CN" altLang="en-US" sz="600" dirty="0"/>
              <a:t> </a:t>
            </a:r>
            <a:r>
              <a:rPr lang="en-US" altLang="zh-CN" sz="600" dirty="0"/>
              <a:t>and</a:t>
            </a:r>
            <a:r>
              <a:rPr lang="zh-CN" altLang="en-US" sz="600" dirty="0"/>
              <a:t> </a:t>
            </a:r>
            <a:r>
              <a:rPr lang="en-US" altLang="zh-CN" sz="600" dirty="0"/>
              <a:t>understand</a:t>
            </a:r>
            <a:r>
              <a:rPr lang="zh-CN" altLang="en-US" sz="600" dirty="0"/>
              <a:t> </a:t>
            </a:r>
            <a:r>
              <a:rPr lang="en-US" altLang="zh-CN" sz="600" dirty="0"/>
              <a:t>the</a:t>
            </a:r>
            <a:r>
              <a:rPr lang="zh-CN" altLang="en-US" sz="600" dirty="0"/>
              <a:t> </a:t>
            </a:r>
            <a:r>
              <a:rPr lang="en-US" altLang="zh-CN" sz="600" dirty="0"/>
              <a:t>important</a:t>
            </a:r>
            <a:r>
              <a:rPr lang="zh-CN" altLang="en-US" sz="600" dirty="0"/>
              <a:t> </a:t>
            </a:r>
            <a:r>
              <a:rPr lang="en-US" altLang="zh-CN" sz="600" dirty="0"/>
              <a:t>image</a:t>
            </a:r>
            <a:r>
              <a:rPr lang="zh-CN" altLang="en-US" sz="600" dirty="0"/>
              <a:t> </a:t>
            </a:r>
            <a:r>
              <a:rPr lang="en-US" altLang="zh-CN" sz="600" dirty="0"/>
              <a:t>regions.</a:t>
            </a:r>
            <a:endParaRPr sz="60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xmlns="" id="{CD531267-7545-604C-B97B-D8FA016E53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15" y="51949"/>
            <a:ext cx="406977" cy="406977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xmlns="" id="{401F3120-3876-B64D-85F3-72D022E684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253841" y="919769"/>
            <a:ext cx="2524631" cy="204596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xmlns="" id="{097C9318-B5BB-C844-9BE4-D7FC4CC3937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355970" y="987281"/>
            <a:ext cx="2633868" cy="1943795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xmlns="" id="{81AE09FE-10CC-1542-9F67-B3E4ADC119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406241" y="1072169"/>
            <a:ext cx="2524631" cy="204596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xmlns="" id="{9117C6C6-BA31-0940-BC68-19918F6E1CA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508370" y="1139681"/>
            <a:ext cx="2633868" cy="194379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xmlns="" id="{333543EF-6D1B-4144-92AD-80B8963EA75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660770" y="1292081"/>
            <a:ext cx="2633868" cy="194379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xmlns="" id="{A064B7C8-2EBC-1E46-B3A4-683FCF2FC62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813170" y="1444481"/>
            <a:ext cx="2633868" cy="194379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734F7A9B-BF9D-FD42-B1DD-149A04A2E1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64811" y="65390"/>
            <a:ext cx="492031" cy="39874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ADE1EA4C-3B15-CE4D-9649-DB251CD2AF6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44210" y="65390"/>
            <a:ext cx="533245" cy="393535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xmlns="" id="{F9D6600E-FF54-2146-A520-120375A66F1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6333" y="6794852"/>
            <a:ext cx="7185754" cy="431520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BF284935-1D8F-9D48-B4AA-9B422BEB4EC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388" y="1139768"/>
            <a:ext cx="2151856" cy="129223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2EFD4D31-23CE-3340-8722-85557DDE569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432236" y="825915"/>
            <a:ext cx="2100105" cy="56444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C1BCBDCD-9DA3-2A48-9C68-1009E2C460C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704122" y="703055"/>
            <a:ext cx="2126909" cy="57144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BCEA05AE-65F3-6A43-B29F-A48166C5B36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690118" y="1608669"/>
            <a:ext cx="1096767" cy="43246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3386BE93-0FEA-8945-8917-BE7ADE17F31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819895" y="1611799"/>
            <a:ext cx="1095873" cy="42617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DBED0E76-5A6F-DB41-BE1F-EEA41DA70CA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688602" y="2053992"/>
            <a:ext cx="2238326" cy="98967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CB4AD69A-73B2-334F-B71F-98B70BBAA9C2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373968" y="1300431"/>
            <a:ext cx="677582" cy="109036"/>
          </a:xfrm>
          <a:prstGeom prst="rect">
            <a:avLst/>
          </a:prstGeom>
        </p:spPr>
      </p:pic>
      <p:sp>
        <p:nvSpPr>
          <p:cNvPr id="41" name="Google Shape;64;p13">
            <a:extLst>
              <a:ext uri="{FF2B5EF4-FFF2-40B4-BE49-F238E27FC236}">
                <a16:creationId xmlns:a16="http://schemas.microsoft.com/office/drawing/2014/main" xmlns="" id="{325B8996-884B-3B47-8CF0-FC7E7E46B100}"/>
              </a:ext>
            </a:extLst>
          </p:cNvPr>
          <p:cNvSpPr txBox="1"/>
          <p:nvPr/>
        </p:nvSpPr>
        <p:spPr>
          <a:xfrm>
            <a:off x="2279836" y="613086"/>
            <a:ext cx="1854014" cy="212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lvl="0" indent="-101600">
              <a:buClr>
                <a:schemeClr val="dk1"/>
              </a:buClr>
              <a:buSzPts val="600"/>
              <a:buChar char="➢"/>
            </a:pPr>
            <a:r>
              <a:rPr lang="en-US" altLang="zh-CN" sz="600" dirty="0">
                <a:solidFill>
                  <a:schemeClr val="dk1"/>
                </a:solidFill>
              </a:rPr>
              <a:t>Explanation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Synthesis</a:t>
            </a:r>
            <a:endParaRPr lang="en-US" sz="600" dirty="0">
              <a:solidFill>
                <a:schemeClr val="dk1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1412D19E-2E33-4041-8F71-DD8FE72C5879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405021" y="1478910"/>
            <a:ext cx="2102312" cy="959446"/>
          </a:xfrm>
          <a:prstGeom prst="rect">
            <a:avLst/>
          </a:prstGeom>
        </p:spPr>
      </p:pic>
      <p:sp>
        <p:nvSpPr>
          <p:cNvPr id="43" name="Google Shape;64;p13">
            <a:extLst>
              <a:ext uri="{FF2B5EF4-FFF2-40B4-BE49-F238E27FC236}">
                <a16:creationId xmlns:a16="http://schemas.microsoft.com/office/drawing/2014/main" xmlns="" id="{01EE13EE-1ACA-BB4D-9E70-94EC9F7244EB}"/>
              </a:ext>
            </a:extLst>
          </p:cNvPr>
          <p:cNvSpPr txBox="1"/>
          <p:nvPr/>
        </p:nvSpPr>
        <p:spPr>
          <a:xfrm>
            <a:off x="2273044" y="1274499"/>
            <a:ext cx="1854014" cy="212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lvl="0" indent="-101600">
              <a:buClr>
                <a:schemeClr val="dk1"/>
              </a:buClr>
              <a:buSzPts val="600"/>
              <a:buChar char="➢"/>
            </a:pPr>
            <a:r>
              <a:rPr lang="en-US" altLang="zh-CN" sz="600" dirty="0">
                <a:solidFill>
                  <a:schemeClr val="dk1"/>
                </a:solidFill>
              </a:rPr>
              <a:t>Dataset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Examples</a:t>
            </a:r>
            <a:endParaRPr lang="en-US" sz="600" dirty="0">
              <a:solidFill>
                <a:schemeClr val="dk1"/>
              </a:solidFill>
            </a:endParaRPr>
          </a:p>
        </p:txBody>
      </p:sp>
      <p:sp>
        <p:nvSpPr>
          <p:cNvPr id="44" name="Google Shape;64;p13">
            <a:extLst>
              <a:ext uri="{FF2B5EF4-FFF2-40B4-BE49-F238E27FC236}">
                <a16:creationId xmlns:a16="http://schemas.microsoft.com/office/drawing/2014/main" xmlns="" id="{C14B60CD-7E5B-6847-8DD5-3319BB5F5F4A}"/>
              </a:ext>
            </a:extLst>
          </p:cNvPr>
          <p:cNvSpPr txBox="1"/>
          <p:nvPr/>
        </p:nvSpPr>
        <p:spPr>
          <a:xfrm>
            <a:off x="2293418" y="2375624"/>
            <a:ext cx="1854014" cy="212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lvl="0" indent="-101600">
              <a:buClr>
                <a:schemeClr val="dk1"/>
              </a:buClr>
              <a:buSzPts val="600"/>
              <a:buChar char="➢"/>
            </a:pPr>
            <a:r>
              <a:rPr lang="en-US" altLang="zh-CN" sz="600" dirty="0">
                <a:solidFill>
                  <a:schemeClr val="dk1"/>
                </a:solidFill>
              </a:rPr>
              <a:t>Dataset</a:t>
            </a:r>
            <a:r>
              <a:rPr lang="zh-CN" altLang="en-US" sz="600" dirty="0">
                <a:solidFill>
                  <a:schemeClr val="dk1"/>
                </a:solidFill>
              </a:rPr>
              <a:t> </a:t>
            </a:r>
            <a:r>
              <a:rPr lang="en-US" altLang="zh-CN" sz="600" dirty="0">
                <a:solidFill>
                  <a:schemeClr val="dk1"/>
                </a:solidFill>
              </a:rPr>
              <a:t>Analysis</a:t>
            </a:r>
            <a:endParaRPr lang="en-US" sz="600" dirty="0">
              <a:solidFill>
                <a:schemeClr val="dk1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1FB3D57D-BB7A-2144-8689-F6F04888A80B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409378" y="2578759"/>
            <a:ext cx="2189922" cy="540823"/>
          </a:xfrm>
          <a:prstGeom prst="rect">
            <a:avLst/>
          </a:prstGeom>
        </p:spPr>
      </p:pic>
      <p:sp>
        <p:nvSpPr>
          <p:cNvPr id="46" name="Google Shape;64;p13">
            <a:extLst>
              <a:ext uri="{FF2B5EF4-FFF2-40B4-BE49-F238E27FC236}">
                <a16:creationId xmlns:a16="http://schemas.microsoft.com/office/drawing/2014/main" xmlns="" id="{76AA5F42-0CD9-EB4C-B1D7-C9B301EFB278}"/>
              </a:ext>
            </a:extLst>
          </p:cNvPr>
          <p:cNvSpPr txBox="1"/>
          <p:nvPr/>
        </p:nvSpPr>
        <p:spPr>
          <a:xfrm>
            <a:off x="2315275" y="3107929"/>
            <a:ext cx="2442850" cy="141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altLang="zh-CN" sz="600" b="1" dirty="0"/>
              <a:t>Download:</a:t>
            </a:r>
            <a:r>
              <a:rPr lang="zh-CN" altLang="en-US" sz="600" b="1" dirty="0"/>
              <a:t> </a:t>
            </a:r>
            <a:r>
              <a:rPr lang="en-SG" altLang="zh-CN" sz="600" b="1" dirty="0">
                <a:hlinkClick r:id="rId16"/>
              </a:rPr>
              <a:t>https://github.com/liqing-ustc/VQA-E</a:t>
            </a:r>
            <a:r>
              <a:rPr lang="zh-CN" altLang="en-US" sz="600" b="1" dirty="0"/>
              <a:t>  </a:t>
            </a:r>
            <a:endParaRPr sz="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765</TotalTime>
  <Words>146</Words>
  <Application>Microsoft Macintosh PowerPoint</Application>
  <PresentationFormat>Custom</PresentationFormat>
  <Paragraphs>59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3" baseType="lpstr">
      <vt:lpstr>Arial</vt:lpstr>
      <vt:lpstr>Simple Light</vt:lpstr>
      <vt:lpstr>PowerPoint Presentation</vt:lpstr>
    </vt:vector>
  </TitlesOfParts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Microsoft Office User</cp:lastModifiedBy>
  <cp:revision>15</cp:revision>
  <cp:lastPrinted>2018-08-31T08:32:36Z</cp:lastPrinted>
  <dcterms:modified xsi:type="dcterms:W3CDTF">2018-08-31T08:32:41Z</dcterms:modified>
</cp:coreProperties>
</file>